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B3B65212-66D8-4065-9B1E-F1BBDFA893E2}" type="datetimeFigureOut">
              <a:rPr lang="en-US" smtClean="0"/>
              <a:t>2/26/2015</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61E6C2F0-7EAE-4A98-8163-4A928F7C2E89}"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3B65212-66D8-4065-9B1E-F1BBDFA893E2}" type="datetimeFigureOut">
              <a:rPr lang="en-US" smtClean="0"/>
              <a:t>2/26/2015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1E6C2F0-7EAE-4A98-8163-4A928F7C2E8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3B65212-66D8-4065-9B1E-F1BBDFA893E2}" type="datetimeFigureOut">
              <a:rPr lang="en-US" smtClean="0"/>
              <a:t>2/26/2015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1E6C2F0-7EAE-4A98-8163-4A928F7C2E8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3B65212-66D8-4065-9B1E-F1BBDFA893E2}" type="datetimeFigureOut">
              <a:rPr lang="en-US" smtClean="0"/>
              <a:t>2/26/2015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1E6C2F0-7EAE-4A98-8163-4A928F7C2E8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3B65212-66D8-4065-9B1E-F1BBDFA893E2}" type="datetimeFigureOut">
              <a:rPr lang="en-US" smtClean="0"/>
              <a:t>2/26/2015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1E6C2F0-7EAE-4A98-8163-4A928F7C2E89}"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3B65212-66D8-4065-9B1E-F1BBDFA893E2}" type="datetimeFigureOut">
              <a:rPr lang="en-US" smtClean="0"/>
              <a:t>2/26/2015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1E6C2F0-7EAE-4A98-8163-4A928F7C2E8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3B65212-66D8-4065-9B1E-F1BBDFA893E2}" type="datetimeFigureOut">
              <a:rPr lang="en-US" smtClean="0"/>
              <a:t>2/26/2015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1E6C2F0-7EAE-4A98-8163-4A928F7C2E8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3B65212-66D8-4065-9B1E-F1BBDFA893E2}" type="datetimeFigureOut">
              <a:rPr lang="en-US" smtClean="0"/>
              <a:t>2/26/2015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1E6C2F0-7EAE-4A98-8163-4A928F7C2E8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B3B65212-66D8-4065-9B1E-F1BBDFA893E2}" type="datetimeFigureOut">
              <a:rPr lang="en-US" smtClean="0"/>
              <a:t>2/26/2015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1E6C2F0-7EAE-4A98-8163-4A928F7C2E89}"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3B65212-66D8-4065-9B1E-F1BBDFA893E2}" type="datetimeFigureOut">
              <a:rPr lang="en-US" smtClean="0"/>
              <a:t>2/26/2015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1E6C2F0-7EAE-4A98-8163-4A928F7C2E8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B3B65212-66D8-4065-9B1E-F1BBDFA893E2}" type="datetimeFigureOut">
              <a:rPr lang="en-US" smtClean="0"/>
              <a:t>2/26/2015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1E6C2F0-7EAE-4A98-8163-4A928F7C2E89}"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3B65212-66D8-4065-9B1E-F1BBDFA893E2}" type="datetimeFigureOut">
              <a:rPr lang="en-US" smtClean="0"/>
              <a:t>2/26/2015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61E6C2F0-7EAE-4A98-8163-4A928F7C2E89}"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Immigration to the United States of America, 1865 - 1924</a:t>
            </a:r>
            <a:endParaRPr lang="en-US" dirty="0"/>
          </a:p>
        </p:txBody>
      </p:sp>
      <p:sp>
        <p:nvSpPr>
          <p:cNvPr id="3" name="Subtitle 2"/>
          <p:cNvSpPr>
            <a:spLocks noGrp="1"/>
          </p:cNvSpPr>
          <p:nvPr>
            <p:ph type="subTitle" idx="1"/>
          </p:nvPr>
        </p:nvSpPr>
        <p:spPr/>
        <p:txBody>
          <a:bodyPr/>
          <a:lstStyle/>
          <a:p>
            <a:r>
              <a:rPr lang="en-US" dirty="0" smtClean="0"/>
              <a:t>The Promise of the Land of Hope and Dreams…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2438400"/>
            <a:ext cx="8245777" cy="3962400"/>
          </a:xfrm>
          <a:prstGeom prst="rect">
            <a:avLst/>
          </a:prstGeom>
        </p:spPr>
      </p:pic>
    </p:spTree>
    <p:extLst>
      <p:ext uri="{BB962C8B-B14F-4D97-AF65-F5344CB8AC3E}">
        <p14:creationId xmlns:p14="http://schemas.microsoft.com/office/powerpoint/2010/main" val="3677444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Angel Island Immigration Station </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Angel Island was the immigration station in San Francisco Bay where most Chinese, Japanese, or other Asian immigrants entered the United States.  Because the screening process for Asian immigrants was far stricter than that of European immigrants (law restricted immigration from China past 1882) many of these immigrants were held on the island in barracks for weeks or event months at a time. </a:t>
            </a:r>
            <a:endParaRPr lang="en-US" dirty="0"/>
          </a:p>
        </p:txBody>
      </p:sp>
      <p:pic>
        <p:nvPicPr>
          <p:cNvPr id="5" name="Content Placeholder 10"/>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600200"/>
            <a:ext cx="3518960" cy="2667000"/>
          </a:xfrm>
        </p:spPr>
      </p:pic>
      <p:sp>
        <p:nvSpPr>
          <p:cNvPr id="6" name="Rounded Rectangle 5"/>
          <p:cNvSpPr/>
          <p:nvPr/>
        </p:nvSpPr>
        <p:spPr>
          <a:xfrm>
            <a:off x="5105400" y="4419600"/>
            <a:ext cx="3581400" cy="685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Angel Island in San Francisco Bay. </a:t>
            </a:r>
            <a:endParaRPr lang="en-US" dirty="0"/>
          </a:p>
        </p:txBody>
      </p:sp>
    </p:spTree>
    <p:extLst>
      <p:ext uri="{BB962C8B-B14F-4D97-AF65-F5344CB8AC3E}">
        <p14:creationId xmlns:p14="http://schemas.microsoft.com/office/powerpoint/2010/main" val="36259021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Unique Reasons for Immigration</a:t>
            </a:r>
            <a:endParaRPr lang="en-US" dirty="0"/>
          </a:p>
        </p:txBody>
      </p:sp>
      <p:sp>
        <p:nvSpPr>
          <p:cNvPr id="6" name="Content Placeholder 5"/>
          <p:cNvSpPr>
            <a:spLocks noGrp="1"/>
          </p:cNvSpPr>
          <p:nvPr>
            <p:ph idx="1"/>
          </p:nvPr>
        </p:nvSpPr>
        <p:spPr>
          <a:xfrm>
            <a:off x="1066800" y="1295400"/>
            <a:ext cx="7866888" cy="5486400"/>
          </a:xfrm>
        </p:spPr>
        <p:txBody>
          <a:bodyPr>
            <a:normAutofit fontScale="77500" lnSpcReduction="20000"/>
          </a:bodyPr>
          <a:lstStyle/>
          <a:p>
            <a:r>
              <a:rPr lang="en-US" i="1" u="sng" dirty="0" smtClean="0"/>
              <a:t>Italian Americans</a:t>
            </a:r>
            <a:r>
              <a:rPr lang="en-US" dirty="0" smtClean="0"/>
              <a:t>: cholera </a:t>
            </a:r>
            <a:r>
              <a:rPr lang="en-US" dirty="0"/>
              <a:t>e</a:t>
            </a:r>
            <a:r>
              <a:rPr lang="en-US" dirty="0" smtClean="0"/>
              <a:t>pidemics, land shortages, famine, poverty, and unemployment cause Italians to emigrate.  They took work in America as dockworkers, construction workers, or skilled laborers in urban areas. </a:t>
            </a:r>
          </a:p>
          <a:p>
            <a:r>
              <a:rPr lang="en-US" i="1" u="sng" dirty="0" smtClean="0"/>
              <a:t>Eastern Europeans </a:t>
            </a:r>
            <a:r>
              <a:rPr lang="en-US" dirty="0" smtClean="0"/>
              <a:t>:(Poles, Russians, Hungarians) came to the United States due to land shortages and the fear of mandatory military conscription in their home countries.  Religious persecution was also a common reason for embarking for America for Jews from this region.  Many Eastern Europeans took work as coal miners, steel or textile workers, or in the garment industry. </a:t>
            </a:r>
          </a:p>
          <a:p>
            <a:r>
              <a:rPr lang="en-US" i="1" u="sng" dirty="0" smtClean="0"/>
              <a:t>Chinese</a:t>
            </a:r>
            <a:r>
              <a:rPr lang="en-US" dirty="0" smtClean="0"/>
              <a:t>: Famine, land shortages, and civil unrest caused them to leave China.  Many took jobs in railroad construction, mining, or as skilled laborers or merchants in the West. </a:t>
            </a:r>
          </a:p>
          <a:p>
            <a:endParaRPr lang="en-US" dirty="0"/>
          </a:p>
        </p:txBody>
      </p:sp>
    </p:spTree>
    <p:extLst>
      <p:ext uri="{BB962C8B-B14F-4D97-AF65-F5344CB8AC3E}">
        <p14:creationId xmlns:p14="http://schemas.microsoft.com/office/powerpoint/2010/main" val="16608114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Nativism – bigotry towards immigrants and their families.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53000" y="1516638"/>
            <a:ext cx="3962400" cy="4824541"/>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1495857"/>
            <a:ext cx="3333750" cy="2009775"/>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64673" y="3721474"/>
            <a:ext cx="3340677" cy="3001389"/>
          </a:xfrm>
          <a:prstGeom prst="rect">
            <a:avLst/>
          </a:prstGeom>
        </p:spPr>
      </p:pic>
    </p:spTree>
    <p:extLst>
      <p:ext uri="{BB962C8B-B14F-4D97-AF65-F5344CB8AC3E}">
        <p14:creationId xmlns:p14="http://schemas.microsoft.com/office/powerpoint/2010/main" val="1141471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Anti-Catholic Nativism</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American Protective Association was a nativist organization established to promote bigotry against Irish Catholic immigrants.  Its member would not hire Irish immigrants or vote for Irish-American candidates for office.  </a:t>
            </a:r>
          </a:p>
          <a:p>
            <a:r>
              <a:rPr lang="en-US" dirty="0" smtClean="0"/>
              <a:t>The “No Irish Need Apply” signs were prominently displayed in many businesses in American cities. </a:t>
            </a:r>
          </a:p>
          <a:p>
            <a:r>
              <a:rPr lang="en-US" dirty="0" smtClean="0"/>
              <a:t>Laws restricting the poor from coming to America in the 1880s to prevent Irish immigration.  </a:t>
            </a:r>
            <a:endParaRPr lang="en-US" dirty="0"/>
          </a:p>
        </p:txBody>
      </p:sp>
    </p:spTree>
    <p:extLst>
      <p:ext uri="{BB962C8B-B14F-4D97-AF65-F5344CB8AC3E}">
        <p14:creationId xmlns:p14="http://schemas.microsoft.com/office/powerpoint/2010/main" val="20769520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The Exclusion Act of 1882 banned immigration from China for Ten Years.  It was twice re-enacted by Congress. </a:t>
            </a:r>
            <a:endParaRPr lang="en-US" sz="2800"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1981200"/>
            <a:ext cx="2643818" cy="3901101"/>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9600" y="1981200"/>
            <a:ext cx="4410323" cy="3962400"/>
          </a:xfrm>
          <a:prstGeom prst="rect">
            <a:avLst/>
          </a:prstGeom>
        </p:spPr>
      </p:pic>
    </p:spTree>
    <p:extLst>
      <p:ext uri="{BB962C8B-B14F-4D97-AF65-F5344CB8AC3E}">
        <p14:creationId xmlns:p14="http://schemas.microsoft.com/office/powerpoint/2010/main" val="3355678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Gentleman’s Agreement</a:t>
            </a:r>
            <a:endParaRPr lang="en-US" dirty="0"/>
          </a:p>
        </p:txBody>
      </p:sp>
      <p:sp>
        <p:nvSpPr>
          <p:cNvPr id="3" name="Content Placeholder 2"/>
          <p:cNvSpPr>
            <a:spLocks noGrp="1"/>
          </p:cNvSpPr>
          <p:nvPr>
            <p:ph idx="1"/>
          </p:nvPr>
        </p:nvSpPr>
        <p:spPr/>
        <p:txBody>
          <a:bodyPr/>
          <a:lstStyle/>
          <a:p>
            <a:r>
              <a:rPr lang="en-US" dirty="0" smtClean="0"/>
              <a:t>This was not a law, but a diplomatic policy worked out between the American and Japanese governments in 1907.  Theodore Roosevelt was the President of the United States.  He insisted that immigration from Japan to the United States cease.  To avoid conflict, the Japanese refused to allow any of their citizens to have passports to the USA. </a:t>
            </a:r>
            <a:endParaRPr lang="en-US" dirty="0"/>
          </a:p>
        </p:txBody>
      </p:sp>
    </p:spTree>
    <p:extLst>
      <p:ext uri="{BB962C8B-B14F-4D97-AF65-F5344CB8AC3E}">
        <p14:creationId xmlns:p14="http://schemas.microsoft.com/office/powerpoint/2010/main" val="7560839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4400" dirty="0" smtClean="0">
                <a:effectLst/>
              </a:rPr>
              <a:t>The Immigration Act of 1917 &amp; The Immigration Act of 1924</a:t>
            </a:r>
            <a:r>
              <a:rPr lang="en-US" sz="4400" i="1" u="sng" dirty="0" smtClean="0"/>
              <a:t> </a:t>
            </a:r>
            <a:endParaRPr lang="en-US" sz="4400" i="1" u="sng" dirty="0"/>
          </a:p>
        </p:txBody>
      </p:sp>
      <p:sp>
        <p:nvSpPr>
          <p:cNvPr id="7" name="Text Placeholder 6"/>
          <p:cNvSpPr>
            <a:spLocks noGrp="1"/>
          </p:cNvSpPr>
          <p:nvPr>
            <p:ph sz="half" idx="2"/>
          </p:nvPr>
        </p:nvSpPr>
        <p:spPr/>
        <p:txBody>
          <a:bodyPr>
            <a:normAutofit/>
          </a:bodyPr>
          <a:lstStyle/>
          <a:p>
            <a:pPr marL="82296" indent="0">
              <a:buNone/>
            </a:pPr>
            <a:r>
              <a:rPr lang="en-US" sz="2400" dirty="0" smtClean="0"/>
              <a:t>The Immigration Acts of 1917 and 1924 placed restrictive barriers on immigration as well.  Literacy requirements and economic tests prevented poor immigrants from coming to America</a:t>
            </a:r>
            <a:r>
              <a:rPr lang="en-US" sz="2400" dirty="0" smtClean="0"/>
              <a:t>.  The true purpose of the law, though, was to restrict immigration from Eastern European nations</a:t>
            </a:r>
            <a:r>
              <a:rPr lang="en-US" sz="2400" i="1" dirty="0" smtClean="0"/>
              <a:t>. </a:t>
            </a:r>
            <a:endParaRPr lang="en-US" sz="2400" i="1" dirty="0"/>
          </a:p>
        </p:txBody>
      </p:sp>
      <p:pic>
        <p:nvPicPr>
          <p:cNvPr id="3" name="Content Placeholder 2"/>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682750" y="1633537"/>
            <a:ext cx="3162300" cy="4445000"/>
          </a:xfrm>
        </p:spPr>
      </p:pic>
    </p:spTree>
    <p:extLst>
      <p:ext uri="{BB962C8B-B14F-4D97-AF65-F5344CB8AC3E}">
        <p14:creationId xmlns:p14="http://schemas.microsoft.com/office/powerpoint/2010/main" val="21885891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Nearly 25 Million Immigrants</a:t>
            </a:r>
            <a:endParaRPr lang="en-US" dirty="0"/>
          </a:p>
        </p:txBody>
      </p:sp>
      <p:sp>
        <p:nvSpPr>
          <p:cNvPr id="6" name="Text Placeholder 5"/>
          <p:cNvSpPr>
            <a:spLocks noGrp="1"/>
          </p:cNvSpPr>
          <p:nvPr>
            <p:ph sz="half" idx="1"/>
          </p:nvPr>
        </p:nvSpPr>
        <p:spPr/>
        <p:txBody>
          <a:bodyPr>
            <a:normAutofit/>
          </a:bodyPr>
          <a:lstStyle/>
          <a:p>
            <a:pPr marL="82296" indent="0">
              <a:buNone/>
            </a:pPr>
            <a:r>
              <a:rPr lang="en-US" dirty="0"/>
              <a:t>Between 1865 – the final year of the Civil War – and 1914 – the start of The Great War (World War I), some twenty-five million immigrants came to the United States – most of them from Europe. </a:t>
            </a:r>
          </a:p>
          <a:p>
            <a:endParaRPr lang="en-US" dirty="0"/>
          </a:p>
        </p:txBody>
      </p:sp>
      <p:pic>
        <p:nvPicPr>
          <p:cNvPr id="11" name="Content Placeholder 10"/>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53000" y="1447800"/>
            <a:ext cx="3718560" cy="4648200"/>
          </a:xfrm>
        </p:spPr>
      </p:pic>
    </p:spTree>
    <p:extLst>
      <p:ext uri="{BB962C8B-B14F-4D97-AF65-F5344CB8AC3E}">
        <p14:creationId xmlns:p14="http://schemas.microsoft.com/office/powerpoint/2010/main" val="4932842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“Old Immigrants” VS. </a:t>
            </a:r>
            <a:br>
              <a:rPr lang="en-US" dirty="0" smtClean="0"/>
            </a:br>
            <a:r>
              <a:rPr lang="en-US" dirty="0" smtClean="0"/>
              <a:t>			“New Immigrants”</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endParaRPr lang="en-US" u="sng" dirty="0" smtClean="0"/>
          </a:p>
          <a:p>
            <a:pPr marL="82296" indent="0">
              <a:buNone/>
            </a:pPr>
            <a:r>
              <a:rPr lang="en-US" u="sng" dirty="0" smtClean="0"/>
              <a:t>Old Immigrants</a:t>
            </a:r>
            <a:r>
              <a:rPr lang="en-US" dirty="0" smtClean="0"/>
              <a:t>: </a:t>
            </a:r>
          </a:p>
          <a:p>
            <a:pPr>
              <a:buFont typeface="Arial" panose="020B0604020202020204" pitchFamily="34" charset="0"/>
              <a:buChar char="•"/>
            </a:pPr>
            <a:r>
              <a:rPr lang="en-US" dirty="0" smtClean="0"/>
              <a:t>English-speakers from Northern or Western Europe. </a:t>
            </a:r>
          </a:p>
          <a:p>
            <a:pPr>
              <a:buFont typeface="Arial" panose="020B0604020202020204" pitchFamily="34" charset="0"/>
              <a:buChar char="•"/>
            </a:pPr>
            <a:endParaRPr lang="en-US" dirty="0" smtClean="0"/>
          </a:p>
          <a:p>
            <a:pPr>
              <a:buFont typeface="Arial" panose="020B0604020202020204" pitchFamily="34" charset="0"/>
              <a:buChar char="•"/>
            </a:pPr>
            <a:r>
              <a:rPr lang="en-US" dirty="0" smtClean="0"/>
              <a:t>Protestant Christians.</a:t>
            </a:r>
          </a:p>
          <a:p>
            <a:pPr>
              <a:buFont typeface="Arial" panose="020B0604020202020204" pitchFamily="34" charset="0"/>
              <a:buChar char="•"/>
            </a:pPr>
            <a:endParaRPr lang="en-US" dirty="0" smtClean="0"/>
          </a:p>
          <a:p>
            <a:pPr>
              <a:buFont typeface="Arial" panose="020B0604020202020204" pitchFamily="34" charset="0"/>
              <a:buChar char="•"/>
            </a:pPr>
            <a:r>
              <a:rPr lang="en-US" dirty="0" smtClean="0"/>
              <a:t>White.</a:t>
            </a:r>
          </a:p>
          <a:p>
            <a:pPr>
              <a:buFont typeface="Arial" panose="020B0604020202020204" pitchFamily="34" charset="0"/>
              <a:buChar char="•"/>
            </a:pPr>
            <a:endParaRPr lang="en-US" dirty="0" smtClean="0"/>
          </a:p>
          <a:p>
            <a:pPr>
              <a:buFont typeface="Arial" panose="020B0604020202020204" pitchFamily="34" charset="0"/>
              <a:buChar char="•"/>
            </a:pPr>
            <a:r>
              <a:rPr lang="en-US" dirty="0" smtClean="0"/>
              <a:t>Familiar with English political traditions and law.</a:t>
            </a:r>
            <a:endParaRPr lang="en-US" dirty="0"/>
          </a:p>
        </p:txBody>
      </p:sp>
      <p:sp>
        <p:nvSpPr>
          <p:cNvPr id="4" name="Content Placeholder 3"/>
          <p:cNvSpPr>
            <a:spLocks noGrp="1"/>
          </p:cNvSpPr>
          <p:nvPr>
            <p:ph sz="half" idx="2"/>
          </p:nvPr>
        </p:nvSpPr>
        <p:spPr/>
        <p:txBody>
          <a:bodyPr>
            <a:normAutofit fontScale="77500" lnSpcReduction="20000"/>
          </a:bodyPr>
          <a:lstStyle/>
          <a:p>
            <a:pPr marL="82296" indent="0">
              <a:buNone/>
            </a:pPr>
            <a:endParaRPr lang="en-US" u="sng" dirty="0" smtClean="0"/>
          </a:p>
          <a:p>
            <a:pPr marL="82296" indent="0">
              <a:buNone/>
            </a:pPr>
            <a:r>
              <a:rPr lang="en-US" u="sng" dirty="0" smtClean="0"/>
              <a:t>New Immigrants</a:t>
            </a:r>
            <a:r>
              <a:rPr lang="en-US" dirty="0" smtClean="0"/>
              <a:t>: </a:t>
            </a:r>
          </a:p>
          <a:p>
            <a:r>
              <a:rPr lang="en-US" dirty="0" smtClean="0"/>
              <a:t>Non-English speakers from Southern and Eastern Europe.</a:t>
            </a:r>
          </a:p>
          <a:p>
            <a:pPr marL="82296" indent="0">
              <a:buNone/>
            </a:pPr>
            <a:endParaRPr lang="en-US" dirty="0"/>
          </a:p>
          <a:p>
            <a:r>
              <a:rPr lang="en-US" dirty="0" smtClean="0"/>
              <a:t>Different Alphabets: Greek, Cyrillic, Arabic.</a:t>
            </a:r>
          </a:p>
          <a:p>
            <a:endParaRPr lang="en-US" dirty="0"/>
          </a:p>
          <a:p>
            <a:r>
              <a:rPr lang="en-US" dirty="0" smtClean="0"/>
              <a:t>Catholic, Jewish, Orthodox Christians, and Muslims.</a:t>
            </a:r>
          </a:p>
          <a:p>
            <a:pPr marL="82296" indent="0">
              <a:buNone/>
            </a:pPr>
            <a:endParaRPr lang="en-US" dirty="0" smtClean="0"/>
          </a:p>
          <a:p>
            <a:r>
              <a:rPr lang="en-US" dirty="0" smtClean="0"/>
              <a:t>Unfamiliar with English political traditions and law.</a:t>
            </a:r>
          </a:p>
        </p:txBody>
      </p:sp>
    </p:spTree>
    <p:extLst>
      <p:ext uri="{BB962C8B-B14F-4D97-AF65-F5344CB8AC3E}">
        <p14:creationId xmlns:p14="http://schemas.microsoft.com/office/powerpoint/2010/main" val="2028612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Emigration and Immigrants</a:t>
            </a:r>
            <a:endParaRPr lang="en-US" dirty="0"/>
          </a:p>
        </p:txBody>
      </p:sp>
      <p:sp>
        <p:nvSpPr>
          <p:cNvPr id="6" name="Text Placeholder 5"/>
          <p:cNvSpPr>
            <a:spLocks noGrp="1"/>
          </p:cNvSpPr>
          <p:nvPr>
            <p:ph type="body" idx="1"/>
          </p:nvPr>
        </p:nvSpPr>
        <p:spPr/>
        <p:txBody>
          <a:bodyPr/>
          <a:lstStyle/>
          <a:p>
            <a:r>
              <a:rPr lang="en-US" dirty="0" smtClean="0"/>
              <a:t>Push Factors – Forced Out of Europe</a:t>
            </a:r>
            <a:endParaRPr lang="en-US" dirty="0"/>
          </a:p>
        </p:txBody>
      </p:sp>
      <p:sp>
        <p:nvSpPr>
          <p:cNvPr id="8" name="Text Placeholder 7"/>
          <p:cNvSpPr>
            <a:spLocks noGrp="1"/>
          </p:cNvSpPr>
          <p:nvPr>
            <p:ph type="body" sz="half" idx="3"/>
          </p:nvPr>
        </p:nvSpPr>
        <p:spPr/>
        <p:txBody>
          <a:bodyPr/>
          <a:lstStyle/>
          <a:p>
            <a:r>
              <a:rPr lang="en-US" dirty="0" smtClean="0"/>
              <a:t>Pull Factors – Drawn to America</a:t>
            </a:r>
            <a:endParaRPr lang="en-US" dirty="0"/>
          </a:p>
        </p:txBody>
      </p:sp>
      <p:sp>
        <p:nvSpPr>
          <p:cNvPr id="7" name="Content Placeholder 6"/>
          <p:cNvSpPr>
            <a:spLocks noGrp="1"/>
          </p:cNvSpPr>
          <p:nvPr>
            <p:ph sz="quarter" idx="2"/>
          </p:nvPr>
        </p:nvSpPr>
        <p:spPr/>
        <p:txBody>
          <a:bodyPr>
            <a:normAutofit lnSpcReduction="10000"/>
          </a:bodyPr>
          <a:lstStyle/>
          <a:p>
            <a:r>
              <a:rPr lang="en-US" dirty="0" smtClean="0"/>
              <a:t>Farmers impoverished.</a:t>
            </a:r>
          </a:p>
          <a:p>
            <a:r>
              <a:rPr lang="en-US" dirty="0" smtClean="0"/>
              <a:t>Few Job Opportunities.</a:t>
            </a:r>
          </a:p>
          <a:p>
            <a:r>
              <a:rPr lang="en-US" dirty="0" smtClean="0"/>
              <a:t>War &amp; Mandatory Military Service.</a:t>
            </a:r>
          </a:p>
          <a:p>
            <a:r>
              <a:rPr lang="en-US" dirty="0" smtClean="0"/>
              <a:t>Tyranny: Kings, Tsars, Despots.</a:t>
            </a:r>
          </a:p>
          <a:p>
            <a:r>
              <a:rPr lang="en-US" dirty="0" smtClean="0"/>
              <a:t>Religious Persecution.</a:t>
            </a:r>
          </a:p>
          <a:p>
            <a:r>
              <a:rPr lang="en-US" dirty="0" smtClean="0"/>
              <a:t>The Irish Potato Famine, Pogroms, vestiges of the Feudal System.</a:t>
            </a:r>
          </a:p>
          <a:p>
            <a:endParaRPr lang="en-US" dirty="0"/>
          </a:p>
        </p:txBody>
      </p:sp>
      <p:sp>
        <p:nvSpPr>
          <p:cNvPr id="9" name="Content Placeholder 8"/>
          <p:cNvSpPr>
            <a:spLocks noGrp="1"/>
          </p:cNvSpPr>
          <p:nvPr>
            <p:ph sz="quarter" idx="4"/>
          </p:nvPr>
        </p:nvSpPr>
        <p:spPr/>
        <p:txBody>
          <a:bodyPr/>
          <a:lstStyle/>
          <a:p>
            <a:r>
              <a:rPr lang="en-US" dirty="0" smtClean="0"/>
              <a:t>Free or cheap land.</a:t>
            </a:r>
          </a:p>
          <a:p>
            <a:r>
              <a:rPr lang="en-US" dirty="0" smtClean="0"/>
              <a:t>Abundant Job Opportunities.</a:t>
            </a:r>
          </a:p>
          <a:p>
            <a:r>
              <a:rPr lang="en-US" dirty="0" smtClean="0"/>
              <a:t>Higher Quality of Life.</a:t>
            </a:r>
          </a:p>
          <a:p>
            <a:r>
              <a:rPr lang="en-US" dirty="0" smtClean="0"/>
              <a:t>Democracy, individual rights, and religious freedom.</a:t>
            </a:r>
          </a:p>
          <a:p>
            <a:r>
              <a:rPr lang="en-US" dirty="0" smtClean="0"/>
              <a:t>Economic opportunity and Social mobility.</a:t>
            </a:r>
            <a:endParaRPr lang="en-US" dirty="0"/>
          </a:p>
        </p:txBody>
      </p:sp>
    </p:spTree>
    <p:extLst>
      <p:ext uri="{BB962C8B-B14F-4D97-AF65-F5344CB8AC3E}">
        <p14:creationId xmlns:p14="http://schemas.microsoft.com/office/powerpoint/2010/main" val="139308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886896" y="1066800"/>
            <a:ext cx="2743200" cy="4572000"/>
          </a:xfrm>
        </p:spPr>
        <p:txBody>
          <a:bodyPr/>
          <a:lstStyle/>
          <a:p>
            <a:r>
              <a:rPr lang="en-US" u="sng" dirty="0" smtClean="0"/>
              <a:t>STEERAGE</a:t>
            </a:r>
            <a:r>
              <a:rPr lang="en-US" dirty="0" smtClean="0"/>
              <a:t>: The cheapest form of passage to America.  Steerage class was below decks, no seats or beds provided.  The poorest immigrants made their way to the United States this way.  Illness below decks was common; death was a real possibility. </a:t>
            </a:r>
            <a:endParaRPr lang="en-US" dirty="0"/>
          </a:p>
        </p:txBody>
      </p:sp>
      <p:sp>
        <p:nvSpPr>
          <p:cNvPr id="9" name="Text Placeholder 8"/>
          <p:cNvSpPr>
            <a:spLocks noGrp="1"/>
          </p:cNvSpPr>
          <p:nvPr>
            <p:ph type="body" sz="half" idx="2"/>
          </p:nvPr>
        </p:nvSpPr>
        <p:spPr/>
        <p:txBody>
          <a:bodyPr/>
          <a:lstStyle/>
          <a:p>
            <a:r>
              <a:rPr lang="en-US" dirty="0" smtClean="0"/>
              <a:t>Steerage Class</a:t>
            </a:r>
            <a:endParaRPr lang="en-US" dirty="0"/>
          </a:p>
        </p:txBody>
      </p:sp>
      <p:pic>
        <p:nvPicPr>
          <p:cNvPr id="12" name="Content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5069" b="5069"/>
          <a:stretch>
            <a:fillRect/>
          </a:stretch>
        </p:blipFill>
        <p:spPr/>
      </p:pic>
    </p:spTree>
    <p:extLst>
      <p:ext uri="{BB962C8B-B14F-4D97-AF65-F5344CB8AC3E}">
        <p14:creationId xmlns:p14="http://schemas.microsoft.com/office/powerpoint/2010/main" val="1365593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Ellis Island Immigration Station</a:t>
            </a:r>
            <a:endParaRPr lang="en-US" dirty="0"/>
          </a:p>
        </p:txBody>
      </p:sp>
      <p:pic>
        <p:nvPicPr>
          <p:cNvPr id="10" name="Content Placeholder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399" y="1485899"/>
            <a:ext cx="6400801" cy="4800601"/>
          </a:xfrm>
        </p:spPr>
      </p:pic>
      <p:sp>
        <p:nvSpPr>
          <p:cNvPr id="11" name="Rounded Rectangle 10"/>
          <p:cNvSpPr/>
          <p:nvPr/>
        </p:nvSpPr>
        <p:spPr>
          <a:xfrm>
            <a:off x="6400800" y="1752600"/>
            <a:ext cx="2590800" cy="42672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About twelve million immigrants passed through Ellis Island, where medical examiners checked them for heart ailments, hernias, scalp conditions, and mental disorders.  Radicals and those who were unable to provide for themselves may be turned back as well. </a:t>
            </a:r>
            <a:endParaRPr lang="en-US" dirty="0"/>
          </a:p>
        </p:txBody>
      </p:sp>
    </p:spTree>
    <p:extLst>
      <p:ext uri="{BB962C8B-B14F-4D97-AF65-F5344CB8AC3E}">
        <p14:creationId xmlns:p14="http://schemas.microsoft.com/office/powerpoint/2010/main" val="17274915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Nativism: Anti-Immigrant Bigotry</a:t>
            </a:r>
            <a:endParaRPr lang="en-US" dirty="0"/>
          </a:p>
        </p:txBody>
      </p:sp>
      <p:sp>
        <p:nvSpPr>
          <p:cNvPr id="5" name="Content Placeholder 4"/>
          <p:cNvSpPr>
            <a:spLocks noGrp="1"/>
          </p:cNvSpPr>
          <p:nvPr>
            <p:ph sz="half" idx="1"/>
          </p:nvPr>
        </p:nvSpPr>
        <p:spPr/>
        <p:txBody>
          <a:bodyPr>
            <a:normAutofit/>
          </a:bodyPr>
          <a:lstStyle/>
          <a:p>
            <a:pPr marL="82296" indent="0">
              <a:buNone/>
            </a:pPr>
            <a:r>
              <a:rPr lang="en-US" sz="2000" dirty="0" smtClean="0"/>
              <a:t>Americans associated immigrants with many negative characteristics: </a:t>
            </a:r>
          </a:p>
          <a:p>
            <a:pPr marL="82296" indent="0">
              <a:buNone/>
            </a:pPr>
            <a:endParaRPr lang="en-US" sz="2000" dirty="0" smtClean="0"/>
          </a:p>
          <a:p>
            <a:r>
              <a:rPr lang="en-US" sz="2000" dirty="0" smtClean="0"/>
              <a:t>Poverty</a:t>
            </a:r>
          </a:p>
          <a:p>
            <a:r>
              <a:rPr lang="en-US" sz="2000" dirty="0" smtClean="0"/>
              <a:t>Disease</a:t>
            </a:r>
          </a:p>
          <a:p>
            <a:r>
              <a:rPr lang="en-US" sz="2000" dirty="0" smtClean="0"/>
              <a:t>Superstitions</a:t>
            </a:r>
          </a:p>
          <a:p>
            <a:r>
              <a:rPr lang="en-US" sz="2000" dirty="0" smtClean="0"/>
              <a:t>Sabbath Desecration</a:t>
            </a:r>
          </a:p>
          <a:p>
            <a:r>
              <a:rPr lang="en-US" sz="2000" dirty="0" smtClean="0"/>
              <a:t>Anarchy &amp; Radicalism</a:t>
            </a:r>
          </a:p>
          <a:p>
            <a:r>
              <a:rPr lang="en-US" sz="2000" dirty="0" smtClean="0"/>
              <a:t>Intemperance </a:t>
            </a: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19712" y="1951037"/>
            <a:ext cx="3571875" cy="3810000"/>
          </a:xfrm>
        </p:spPr>
      </p:pic>
    </p:spTree>
    <p:extLst>
      <p:ext uri="{BB962C8B-B14F-4D97-AF65-F5344CB8AC3E}">
        <p14:creationId xmlns:p14="http://schemas.microsoft.com/office/powerpoint/2010/main" val="26712970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Ethnic Cities</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Particularly in major metropolitan areas, different national or ethnic groups tended to stay together in on region of the city, or neighborhood.  For many immigrants, this provided them with a certain level of comfort.  The people around them spoke a familiar language, worshipped as they did, ate the same foods, and carried on many of the same cultural traditions as they had practiced in their native lands. </a:t>
            </a:r>
            <a:endParaRPr lang="en-US" dirty="0"/>
          </a:p>
        </p:txBody>
      </p:sp>
      <p:pic>
        <p:nvPicPr>
          <p:cNvPr id="5" name="Content Placeholder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371600"/>
            <a:ext cx="3657600" cy="2655417"/>
          </a:xfrm>
        </p:spPr>
      </p:pic>
      <p:sp>
        <p:nvSpPr>
          <p:cNvPr id="6" name="Rounded Rectangle 5"/>
          <p:cNvSpPr/>
          <p:nvPr/>
        </p:nvSpPr>
        <p:spPr>
          <a:xfrm>
            <a:off x="5167745" y="4191000"/>
            <a:ext cx="3657600" cy="13716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Since they could easily get by without assimilation, some immigrants were slow to adopt the English language or to follow American cultural traditions. </a:t>
            </a:r>
            <a:endParaRPr lang="en-US" dirty="0"/>
          </a:p>
        </p:txBody>
      </p:sp>
    </p:spTree>
    <p:extLst>
      <p:ext uri="{BB962C8B-B14F-4D97-AF65-F5344CB8AC3E}">
        <p14:creationId xmlns:p14="http://schemas.microsoft.com/office/powerpoint/2010/main" val="24874151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Chinese and Japanese Immigration to California and points West…</a:t>
            </a:r>
            <a:endParaRPr lang="en-US" dirty="0"/>
          </a:p>
        </p:txBody>
      </p:sp>
      <p:sp>
        <p:nvSpPr>
          <p:cNvPr id="3" name="Content Placeholder 2"/>
          <p:cNvSpPr>
            <a:spLocks noGrp="1"/>
          </p:cNvSpPr>
          <p:nvPr>
            <p:ph sz="half" idx="1"/>
          </p:nvPr>
        </p:nvSpPr>
        <p:spPr>
          <a:xfrm>
            <a:off x="1219200" y="1524000"/>
            <a:ext cx="3874008" cy="5105400"/>
          </a:xfrm>
        </p:spPr>
        <p:txBody>
          <a:bodyPr>
            <a:normAutofit fontScale="77500" lnSpcReduction="20000"/>
          </a:bodyPr>
          <a:lstStyle/>
          <a:p>
            <a:r>
              <a:rPr lang="en-US" dirty="0" smtClean="0"/>
              <a:t>In China, widespread unemployment, poverty, and famine all encouraged immigration.   Many Chinese workers came as contract laborers for the railroads; just as many though came to work as farmers or merchants.  </a:t>
            </a:r>
          </a:p>
          <a:p>
            <a:r>
              <a:rPr lang="en-US" dirty="0" smtClean="0"/>
              <a:t>Japanese immigration increased due to changes in the island nation’s economy.  Since opening itself from isolationism in the mid-19</a:t>
            </a:r>
            <a:r>
              <a:rPr lang="en-US" baseline="30000" dirty="0" smtClean="0"/>
              <a:t>th</a:t>
            </a:r>
            <a:r>
              <a:rPr lang="en-US" dirty="0" smtClean="0"/>
              <a:t> Century economic changes had caused turmoil.  Many saw the United States as a land of opportunity.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60268" y="1524000"/>
            <a:ext cx="3214999" cy="3886200"/>
          </a:xfrm>
        </p:spPr>
      </p:pic>
      <p:sp>
        <p:nvSpPr>
          <p:cNvPr id="6" name="Rounded Rectangle 5"/>
          <p:cNvSpPr/>
          <p:nvPr/>
        </p:nvSpPr>
        <p:spPr>
          <a:xfrm>
            <a:off x="5105400" y="5486400"/>
            <a:ext cx="3352800" cy="9906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400" dirty="0" smtClean="0"/>
              <a:t>Although opportunities did exist for Japanese and Chinese immigrants, they were also the targets of Nativist vigilantism and bigotry. </a:t>
            </a:r>
            <a:endParaRPr lang="en-US" sz="1400" dirty="0"/>
          </a:p>
        </p:txBody>
      </p:sp>
    </p:spTree>
    <p:extLst>
      <p:ext uri="{BB962C8B-B14F-4D97-AF65-F5344CB8AC3E}">
        <p14:creationId xmlns:p14="http://schemas.microsoft.com/office/powerpoint/2010/main" val="117895255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143</TotalTime>
  <Words>986</Words>
  <Application>Microsoft Office PowerPoint</Application>
  <PresentationFormat>On-screen Show (4:3)</PresentationFormat>
  <Paragraphs>74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Solstice</vt:lpstr>
      <vt:lpstr>Immigration to the United States of America, 1865 - 1924</vt:lpstr>
      <vt:lpstr>Nearly 25 Million Immigrants</vt:lpstr>
      <vt:lpstr>“Old Immigrants” VS.     “New Immigrants”</vt:lpstr>
      <vt:lpstr>Emigration and Immigrants</vt:lpstr>
      <vt:lpstr>STEERAGE: The cheapest form of passage to America.  Steerage class was below decks, no seats or beds provided.  The poorest immigrants made their way to the United States this way.  Illness below decks was common; death was a real possibility. </vt:lpstr>
      <vt:lpstr>Ellis Island Immigration Station</vt:lpstr>
      <vt:lpstr>Nativism: Anti-Immigrant Bigotry</vt:lpstr>
      <vt:lpstr>Ethnic Cities</vt:lpstr>
      <vt:lpstr>Chinese and Japanese Immigration to California and points West…</vt:lpstr>
      <vt:lpstr>Angel Island Immigration Station </vt:lpstr>
      <vt:lpstr>Unique Reasons for Immigration</vt:lpstr>
      <vt:lpstr>Nativism – bigotry towards immigrants and their families.</vt:lpstr>
      <vt:lpstr>Anti-Catholic Nativism</vt:lpstr>
      <vt:lpstr>The Exclusion Act of 1882 banned immigration from China for Ten Years.  It was twice re-enacted by Congress. </vt:lpstr>
      <vt:lpstr>The Gentleman’s Agreement</vt:lpstr>
      <vt:lpstr>The Immigration Act of 1917 &amp; The Immigration Act of 1924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Immigration to the United States of America, 1865 - 1924</dc:title>
  <dc:creator>Adam</dc:creator>
  <cp:lastModifiedBy>Adam</cp:lastModifiedBy>
  <cp:revision>9</cp:revision>
  <dcterms:created xsi:type="dcterms:W3CDTF">2015-02-27T00:22:16Z</dcterms:created>
  <dcterms:modified xsi:type="dcterms:W3CDTF">2015-02-27T02:45:58Z</dcterms:modified>
</cp:coreProperties>
</file>